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1"/>
  </p:sldMasterIdLst>
  <p:notesMasterIdLst>
    <p:notesMasterId r:id="rId7"/>
  </p:notesMasterIdLst>
  <p:sldIdLst>
    <p:sldId id="489" r:id="rId2"/>
    <p:sldId id="485" r:id="rId3"/>
    <p:sldId id="490" r:id="rId4"/>
    <p:sldId id="491" r:id="rId5"/>
    <p:sldId id="502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91" autoAdjust="0"/>
    <p:restoredTop sz="94660"/>
  </p:normalViewPr>
  <p:slideViewPr>
    <p:cSldViewPr snapToGrid="0">
      <p:cViewPr varScale="1">
        <p:scale>
          <a:sx n="80" d="100"/>
          <a:sy n="80" d="100"/>
        </p:scale>
        <p:origin x="-78" y="-5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33AFF1-B74A-48BA-90BA-956DD313B136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4BF3DB-EC1C-47E2-AB49-7AE1ADBF3F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30020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0E04B-D9A8-4C03-B535-9CB43777677C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4FF3A-1928-4443-896C-F41DF342B1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40867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0E04B-D9A8-4C03-B535-9CB43777677C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4FF3A-1928-4443-896C-F41DF342B1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31060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0E04B-D9A8-4C03-B535-9CB43777677C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4FF3A-1928-4443-896C-F41DF342B1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23106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0E04B-D9A8-4C03-B535-9CB43777677C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4FF3A-1928-4443-896C-F41DF342B1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68355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0E04B-D9A8-4C03-B535-9CB43777677C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4FF3A-1928-4443-896C-F41DF342B1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26789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0E04B-D9A8-4C03-B535-9CB43777677C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4FF3A-1928-4443-896C-F41DF342B1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24544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0E04B-D9A8-4C03-B535-9CB43777677C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4FF3A-1928-4443-896C-F41DF342B1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1821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0E04B-D9A8-4C03-B535-9CB43777677C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4FF3A-1928-4443-896C-F41DF342B1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97740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0E04B-D9A8-4C03-B535-9CB43777677C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4FF3A-1928-4443-896C-F41DF342B1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182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0E04B-D9A8-4C03-B535-9CB43777677C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4FF3A-1928-4443-896C-F41DF342B1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8582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0E04B-D9A8-4C03-B535-9CB43777677C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4FF3A-1928-4443-896C-F41DF342B1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141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0E04B-D9A8-4C03-B535-9CB43777677C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4FF3A-1928-4443-896C-F41DF342B1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31799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0E04B-D9A8-4C03-B535-9CB43777677C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4FF3A-1928-4443-896C-F41DF342B1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16123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E7E0E04B-D9A8-4C03-B535-9CB43777677C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9D04FF3A-1928-4443-896C-F41DF342B1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41545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E7E0E04B-D9A8-4C03-B535-9CB43777677C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9D04FF3A-1928-4443-896C-F41DF342B1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758457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</p:sldLayoutIdLst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7505" y="285007"/>
            <a:ext cx="11792197" cy="3550722"/>
          </a:xfrm>
        </p:spPr>
        <p:txBody>
          <a:bodyPr/>
          <a:lstStyle/>
          <a:p>
            <a:pPr algn="just"/>
            <a:r>
              <a:rPr lang="ru-RU" sz="2400" dirty="0"/>
              <a:t>С</a:t>
            </a:r>
            <a:r>
              <a:rPr lang="ru-RU" sz="2400" dirty="0" smtClean="0"/>
              <a:t> </a:t>
            </a:r>
            <a:r>
              <a:rPr lang="ru-RU" sz="2400" dirty="0"/>
              <a:t>01.03.2023 вступило в силу постановление Правительства Российской Федерации от 06.10.2022 №1769, которым в Правила дорожного движения внесены изменения и дополнения, в том числе регулирующие использование средств индивидуальной мобильности.</a:t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В </a:t>
            </a:r>
            <a:r>
              <a:rPr lang="ru-RU" sz="2400" dirty="0"/>
              <a:t>ПДД ввелось понятие "Средство индивидуальной мобильности". </a:t>
            </a:r>
            <a:r>
              <a:rPr lang="ru-RU" sz="2400" dirty="0" err="1"/>
              <a:t>Электросамокаты</a:t>
            </a:r>
            <a:r>
              <a:rPr lang="ru-RU" sz="2400" dirty="0"/>
              <a:t> и иные аналогичные средства сейчас относятся к средствам индивидуальной мобильности и </a:t>
            </a:r>
            <a:r>
              <a:rPr lang="ru-RU" sz="2400" dirty="0" smtClean="0"/>
              <a:t>считаются </a:t>
            </a:r>
            <a:r>
              <a:rPr lang="ru-RU" sz="2400" dirty="0"/>
              <a:t>транспортными средствами.</a:t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6093" y="3487956"/>
            <a:ext cx="4149746" cy="3023222"/>
          </a:xfrm>
          <a:prstGeom prst="rect">
            <a:avLst/>
          </a:prstGeom>
          <a:ln>
            <a:solidFill>
              <a:srgbClr val="00B0F0"/>
            </a:solidFill>
          </a:ln>
        </p:spPr>
      </p:pic>
    </p:spTree>
    <p:extLst>
      <p:ext uri="{BB962C8B-B14F-4D97-AF65-F5344CB8AC3E}">
        <p14:creationId xmlns:p14="http://schemas.microsoft.com/office/powerpoint/2010/main" val="10105002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53351" y="3108543"/>
            <a:ext cx="3728852" cy="97045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12192000" cy="35394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ru-RU" sz="2800" b="1" dirty="0"/>
              <a:t>-максимальная скорость на таких устройствах составит 25 км/ч, </a:t>
            </a:r>
          </a:p>
          <a:p>
            <a:r>
              <a:rPr lang="ru-RU" sz="2800" b="1" dirty="0"/>
              <a:t>-при совмещенном движении с пешеходами масса не должна превышать 35 кг, </a:t>
            </a:r>
            <a:endParaRPr lang="ru-RU" sz="2800" b="1" dirty="0" smtClean="0"/>
          </a:p>
          <a:p>
            <a:r>
              <a:rPr lang="ru-RU" sz="2800" b="1" dirty="0" smtClean="0"/>
              <a:t>при </a:t>
            </a:r>
            <a:r>
              <a:rPr lang="ru-RU" sz="2800" b="1" dirty="0"/>
              <a:t>этом скорость не должна превышать потока движения пешеходов, </a:t>
            </a:r>
          </a:p>
          <a:p>
            <a:r>
              <a:rPr lang="ru-RU" sz="2800" b="1" dirty="0"/>
              <a:t>-во всех случаях совмещенного с пешеходами движения, пешеходы имеют приоритет. 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2630" y="3539430"/>
            <a:ext cx="5811982" cy="3269240"/>
          </a:xfrm>
          <a:prstGeom prst="rect">
            <a:avLst/>
          </a:prstGeom>
          <a:ln>
            <a:solidFill>
              <a:srgbClr val="00B0F0"/>
            </a:solidFill>
          </a:ln>
        </p:spPr>
      </p:pic>
    </p:spTree>
    <p:extLst>
      <p:ext uri="{BB962C8B-B14F-4D97-AF65-F5344CB8AC3E}">
        <p14:creationId xmlns:p14="http://schemas.microsoft.com/office/powerpoint/2010/main" val="37914631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388" y="320634"/>
            <a:ext cx="10454243" cy="6272546"/>
          </a:xfrm>
          <a:prstGeom prst="rect">
            <a:avLst/>
          </a:prstGeom>
          <a:ln>
            <a:solidFill>
              <a:srgbClr val="00B0F0"/>
            </a:solidFill>
          </a:ln>
        </p:spPr>
      </p:pic>
    </p:spTree>
    <p:extLst>
      <p:ext uri="{BB962C8B-B14F-4D97-AF65-F5344CB8AC3E}">
        <p14:creationId xmlns:p14="http://schemas.microsoft.com/office/powerpoint/2010/main" val="9270102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504" y="106876"/>
            <a:ext cx="11004468" cy="6602681"/>
          </a:xfrm>
          <a:prstGeom prst="rect">
            <a:avLst/>
          </a:prstGeom>
          <a:ln>
            <a:solidFill>
              <a:srgbClr val="00B0F0"/>
            </a:solidFill>
          </a:ln>
        </p:spPr>
      </p:pic>
    </p:spTree>
    <p:extLst>
      <p:ext uri="{BB962C8B-B14F-4D97-AF65-F5344CB8AC3E}">
        <p14:creationId xmlns:p14="http://schemas.microsoft.com/office/powerpoint/2010/main" val="34181633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346" y="819254"/>
            <a:ext cx="4385305" cy="5284855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1201" y="1616426"/>
            <a:ext cx="5065684" cy="3690512"/>
          </a:xfrm>
          <a:prstGeom prst="rect">
            <a:avLst/>
          </a:prstGeom>
          <a:ln>
            <a:solidFill>
              <a:srgbClr val="00B0F0"/>
            </a:solidFill>
          </a:ln>
        </p:spPr>
      </p:pic>
    </p:spTree>
    <p:extLst>
      <p:ext uri="{BB962C8B-B14F-4D97-AF65-F5344CB8AC3E}">
        <p14:creationId xmlns:p14="http://schemas.microsoft.com/office/powerpoint/2010/main" val="2532488905"/>
      </p:ext>
    </p:extLst>
  </p:cSld>
  <p:clrMapOvr>
    <a:masterClrMapping/>
  </p:clrMapOvr>
</p:sld>
</file>

<file path=ppt/theme/theme1.xml><?xml version="1.0" encoding="utf-8"?>
<a:theme xmlns:a="http://schemas.openxmlformats.org/drawingml/2006/main" name="Цитаты">
  <a:themeElements>
    <a:clrScheme name="Индикатор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Цитаты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Глянец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tint val="95000"/>
              <a:shade val="95000"/>
              <a:satMod val="120000"/>
            </a:schemeClr>
          </a:solidFill>
          <a:prstDash val="solid"/>
        </a:ln>
        <a:ln w="55000" cap="flat" cmpd="thickThin" algn="ctr">
          <a:solidFill>
            <a:schemeClr val="phClr">
              <a:tint val="90000"/>
              <a:satMod val="130000"/>
            </a:schemeClr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Quotable" id="{39EC5628-30ED-4578-ACD8-9820EDB8E15A}" vid="{98D1675B-7325-48AD-994B-0DEF3379A98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TM03457503[[fn=Цитаты]]</Template>
  <TotalTime>2812</TotalTime>
  <Words>79</Words>
  <Application>Microsoft Office PowerPoint</Application>
  <PresentationFormat>Произвольный</PresentationFormat>
  <Paragraphs>5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Цитаты</vt:lpstr>
      <vt:lpstr>С 01.03.2023 вступило в силу постановление Правительства Российской Федерации от 06.10.2022 №1769, которым в Правила дорожного движения внесены изменения и дополнения, в том числе регулирующие использование средств индивидуальной мобильности.  В ПДД ввелось понятие "Средство индивидуальной мобильности". Электросамокаты и иные аналогичные средства сейчас относятся к средствам индивидуальной мобильности и считаются транспортными средствами.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«О состоянии аварийности  и принимаемых мерах  по обеспечению БДД  на территории Альметьевского района</dc:title>
  <dc:creator>R</dc:creator>
  <cp:lastModifiedBy>User</cp:lastModifiedBy>
  <cp:revision>224</cp:revision>
  <dcterms:created xsi:type="dcterms:W3CDTF">2022-03-05T21:09:26Z</dcterms:created>
  <dcterms:modified xsi:type="dcterms:W3CDTF">2023-05-03T12:20:27Z</dcterms:modified>
</cp:coreProperties>
</file>